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7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4D9F8D9-B3DA-7944-9766-BBC5C47A9F32}" type="datetimeFigureOut">
              <a:rPr lang="en-US" smtClean="0"/>
              <a:pPr/>
              <a:t>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CF1C9A4-4CDF-DE48-9E24-BF9499D5D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616" y="380999"/>
            <a:ext cx="8971383" cy="28738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Avoid the fossil fuel trap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by Gordon Laxer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778" dirty="0" smtClean="0"/>
              <a:t>December 9, 2010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779462" y="3254853"/>
            <a:ext cx="3657600" cy="3316498"/>
          </a:xfrm>
        </p:spPr>
        <p:txBody>
          <a:bodyPr/>
          <a:lstStyle/>
          <a:p>
            <a:r>
              <a:rPr lang="en-US" dirty="0" smtClean="0"/>
              <a:t>These slides accompany the talk</a:t>
            </a:r>
            <a:endParaRPr lang="en-US" dirty="0"/>
          </a:p>
        </p:txBody>
      </p:sp>
      <p:pic>
        <p:nvPicPr>
          <p:cNvPr id="9" name="Content Placeholder 8" descr="images-17.jpe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34203" b="-34203"/>
          <a:stretch>
            <a:fillRect/>
          </a:stretch>
        </p:blipFill>
        <p:spPr>
          <a:xfrm>
            <a:off x="4688540" y="2774022"/>
            <a:ext cx="4201159" cy="3797329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7855"/>
          </a:xfrm>
        </p:spPr>
        <p:txBody>
          <a:bodyPr/>
          <a:lstStyle/>
          <a:p>
            <a:r>
              <a:rPr lang="en-US" dirty="0" smtClean="0"/>
              <a:t>Jeff Rubin – Nov 2010 </a:t>
            </a:r>
            <a:r>
              <a:rPr lang="en-US" sz="1200" dirty="0" smtClean="0"/>
              <a:t>#9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45978"/>
            <a:ext cx="9144000" cy="5812022"/>
          </a:xfrm>
        </p:spPr>
        <p:txBody>
          <a:bodyPr>
            <a:normAutofit/>
          </a:bodyPr>
          <a:lstStyle/>
          <a:p>
            <a:r>
              <a:rPr lang="en-US" dirty="0" smtClean="0"/>
              <a:t>‘The International Energy Agency says 80% of our oil in 2035 will come from oil fields that either haven’t been developed or haven’t been discovered yet. </a:t>
            </a:r>
          </a:p>
          <a:p>
            <a:r>
              <a:rPr lang="en-US" dirty="0" smtClean="0"/>
              <a:t>To become legitimate reserves, the oil will need to be affordable. </a:t>
            </a:r>
          </a:p>
          <a:p>
            <a:r>
              <a:rPr lang="en-US" dirty="0" smtClean="0"/>
              <a:t>Yet even the IEA acknowledges that only prices as high as $200 per barrel can make them economically viable’.</a:t>
            </a:r>
          </a:p>
          <a:p>
            <a:r>
              <a:rPr lang="en-US" dirty="0" smtClean="0"/>
              <a:t>‘So what are the chances our economy will ever be able to afford to burn the oil the </a:t>
            </a:r>
            <a:r>
              <a:rPr lang="en-US" dirty="0" err="1" smtClean="0"/>
              <a:t>IEA’s</a:t>
            </a:r>
            <a:r>
              <a:rPr lang="en-US" dirty="0" smtClean="0"/>
              <a:t> supply forecast says we’ll find’?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Conclusion: Rest of world will move on </a:t>
            </a:r>
            <a:r>
              <a:rPr lang="en-US" sz="1333" dirty="0" smtClean="0"/>
              <a:t>#10</a:t>
            </a:r>
            <a:endParaRPr lang="en-US" sz="133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It has to. Will the North move with it or be left behind?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58046"/>
          </a:xfrm>
        </p:spPr>
        <p:txBody>
          <a:bodyPr/>
          <a:lstStyle/>
          <a:p>
            <a:r>
              <a:rPr lang="en-US" dirty="0" smtClean="0"/>
              <a:t>Two competing models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/>
              <a:t>Dominator / Empire</a:t>
            </a:r>
            <a:r>
              <a:rPr lang="en-US" b="1" dirty="0" smtClean="0"/>
              <a:t> </a:t>
            </a:r>
          </a:p>
          <a:p>
            <a:r>
              <a:rPr lang="en-GB" dirty="0" smtClean="0"/>
              <a:t>Life </a:t>
            </a:r>
            <a:r>
              <a:rPr lang="en-GB" dirty="0"/>
              <a:t>is hostile</a:t>
            </a:r>
            <a:r>
              <a:rPr lang="en-GB" dirty="0" smtClean="0"/>
              <a:t> &amp; </a:t>
            </a:r>
            <a:r>
              <a:rPr lang="en-GB" dirty="0"/>
              <a:t>competitive</a:t>
            </a:r>
            <a:endParaRPr lang="en-US" dirty="0"/>
          </a:p>
          <a:p>
            <a:r>
              <a:rPr lang="en-GB" dirty="0"/>
              <a:t>Humans are flawed &amp; dangerous</a:t>
            </a:r>
            <a:endParaRPr lang="en-US" dirty="0"/>
          </a:p>
          <a:p>
            <a:r>
              <a:rPr lang="en-GB" dirty="0"/>
              <a:t>Order by dominant hierarchy</a:t>
            </a:r>
            <a:endParaRPr lang="en-US" dirty="0"/>
          </a:p>
          <a:p>
            <a:r>
              <a:rPr lang="en-GB" dirty="0"/>
              <a:t>Compete or die</a:t>
            </a:r>
            <a:endParaRPr lang="en-US" dirty="0"/>
          </a:p>
          <a:p>
            <a:r>
              <a:rPr lang="en-GB" dirty="0"/>
              <a:t>Love power</a:t>
            </a:r>
            <a:endParaRPr lang="en-US" dirty="0"/>
          </a:p>
          <a:p>
            <a:r>
              <a:rPr lang="en-GB" dirty="0" smtClean="0"/>
              <a:t>Defend </a:t>
            </a:r>
            <a:r>
              <a:rPr lang="en-GB" dirty="0"/>
              <a:t>rights of the self</a:t>
            </a:r>
            <a:endParaRPr lang="en-US" dirty="0"/>
          </a:p>
          <a:p>
            <a:r>
              <a:rPr lang="en-GB" dirty="0"/>
              <a:t>Masculine dominant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652999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/>
              <a:t>Partnership / earth community</a:t>
            </a:r>
            <a:r>
              <a:rPr lang="en-US" b="1" dirty="0" smtClean="0"/>
              <a:t> </a:t>
            </a:r>
            <a:endParaRPr lang="en-GB" b="1" dirty="0" smtClean="0"/>
          </a:p>
          <a:p>
            <a:r>
              <a:rPr lang="en-GB" dirty="0" smtClean="0"/>
              <a:t>Life is supportive, cooperative</a:t>
            </a:r>
            <a:endParaRPr lang="en-US" dirty="0" smtClean="0"/>
          </a:p>
          <a:p>
            <a:r>
              <a:rPr lang="en-GB" dirty="0" smtClean="0"/>
              <a:t>Humans have many possibilities</a:t>
            </a:r>
            <a:endParaRPr lang="en-US" dirty="0" smtClean="0"/>
          </a:p>
          <a:p>
            <a:r>
              <a:rPr lang="en-GB" dirty="0" smtClean="0"/>
              <a:t>Order through partnership</a:t>
            </a:r>
            <a:endParaRPr lang="en-US" dirty="0" smtClean="0"/>
          </a:p>
          <a:p>
            <a:r>
              <a:rPr lang="en-GB" dirty="0" smtClean="0"/>
              <a:t>Cooperate and live</a:t>
            </a:r>
            <a:endParaRPr lang="en-US" dirty="0" smtClean="0"/>
          </a:p>
          <a:p>
            <a:r>
              <a:rPr lang="en-GB" dirty="0" smtClean="0"/>
              <a:t>Love life</a:t>
            </a:r>
            <a:endParaRPr lang="en-US" dirty="0" smtClean="0"/>
          </a:p>
          <a:p>
            <a:r>
              <a:rPr lang="en-GB" dirty="0" smtClean="0"/>
              <a:t>Defend rights of all</a:t>
            </a:r>
            <a:endParaRPr lang="en-US" dirty="0" smtClean="0"/>
          </a:p>
          <a:p>
            <a:r>
              <a:rPr lang="en-GB" dirty="0" smtClean="0"/>
              <a:t>Gender balanced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32759"/>
          </a:xfrm>
        </p:spPr>
        <p:txBody>
          <a:bodyPr/>
          <a:lstStyle/>
          <a:p>
            <a:r>
              <a:rPr lang="en-US" dirty="0" smtClean="0"/>
              <a:t>End of cheap oil? </a:t>
            </a:r>
            <a:r>
              <a:rPr lang="en-US" sz="1200" dirty="0" smtClean="0"/>
              <a:t>#2</a:t>
            </a:r>
            <a:endParaRPr lang="en-US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My father rode a camel. I drive a car. My son flies a jet-plane. His son will ride a camel. Saudi saying</a:t>
            </a:r>
          </a:p>
          <a:p>
            <a:endParaRPr lang="en-US" dirty="0" smtClean="0"/>
          </a:p>
          <a:p>
            <a:r>
              <a:rPr lang="en-US" dirty="0" smtClean="0"/>
              <a:t>If the world isn’t running out of cheap, easily accessible oil, why would oil </a:t>
            </a:r>
            <a:r>
              <a:rPr lang="en-US" dirty="0" err="1" smtClean="0"/>
              <a:t>transnationals</a:t>
            </a:r>
            <a:r>
              <a:rPr lang="en-US" dirty="0" smtClean="0"/>
              <a:t> risk high costs, law suits &amp; environmental black eyes by going into deep ocean, tar sands, and the Arctic Ocean?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CA" dirty="0" smtClean="0"/>
              <a:t>Christophe de </a:t>
            </a:r>
            <a:r>
              <a:rPr lang="en-CA" dirty="0" err="1" smtClean="0"/>
              <a:t>Margerie</a:t>
            </a:r>
            <a:r>
              <a:rPr lang="en-CA" dirty="0" smtClean="0"/>
              <a:t> the head of Total, France’s largest oil </a:t>
            </a:r>
            <a:r>
              <a:rPr lang="en-CA" dirty="0" err="1" smtClean="0"/>
              <a:t>corp</a:t>
            </a:r>
            <a:r>
              <a:rPr lang="en-CA" dirty="0" smtClean="0"/>
              <a:t> </a:t>
            </a:r>
            <a:r>
              <a:rPr lang="en-CA" sz="1333" dirty="0" smtClean="0"/>
              <a:t>#3</a:t>
            </a:r>
            <a:endParaRPr lang="en-US" sz="133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CA" dirty="0"/>
              <a:t>“The world will never be able to produce more than 89m barrels a day of oil</a:t>
            </a:r>
            <a:r>
              <a:rPr lang="en-CA" dirty="0" smtClean="0"/>
              <a:t>”. </a:t>
            </a:r>
          </a:p>
          <a:p>
            <a:r>
              <a:rPr lang="en-CA" dirty="0" smtClean="0"/>
              <a:t>“</a:t>
            </a:r>
            <a:r>
              <a:rPr lang="en-CA" dirty="0"/>
              <a:t>We are running the risk of another oil crisis when demand outstrips supply around 2014 or </a:t>
            </a:r>
            <a:r>
              <a:rPr lang="en-CA" dirty="0" smtClean="0"/>
              <a:t>2015.”</a:t>
            </a:r>
          </a:p>
          <a:p>
            <a:r>
              <a:rPr lang="en-CA" dirty="0" smtClean="0"/>
              <a:t> “</a:t>
            </a:r>
            <a:r>
              <a:rPr lang="en-CA" dirty="0"/>
              <a:t>There won’t be enough oil and gas”.</a:t>
            </a:r>
            <a:r>
              <a:rPr lang="en-US" dirty="0" smtClean="0"/>
              <a:t> </a:t>
            </a:r>
            <a:r>
              <a:rPr lang="en-CA" dirty="0" smtClean="0"/>
              <a:t>Feb 2009. </a:t>
            </a:r>
          </a:p>
          <a:p>
            <a:endParaRPr lang="en-CA" sz="1600" dirty="0"/>
          </a:p>
          <a:p>
            <a:r>
              <a:rPr lang="en-CA" sz="1600" dirty="0" err="1" smtClean="0"/>
              <a:t>Carola</a:t>
            </a:r>
            <a:r>
              <a:rPr lang="en-CA" sz="1600" dirty="0" smtClean="0"/>
              <a:t> </a:t>
            </a:r>
            <a:r>
              <a:rPr lang="en-CA" sz="1600" dirty="0" err="1"/>
              <a:t>Hoyos</a:t>
            </a:r>
            <a:r>
              <a:rPr lang="en-CA" sz="1600" dirty="0"/>
              <a:t>. ‘Total says oil output is near its peak’. </a:t>
            </a:r>
            <a:r>
              <a:rPr lang="en-CA" sz="1600" i="1" dirty="0" err="1"/>
              <a:t>FT.com</a:t>
            </a:r>
            <a:r>
              <a:rPr lang="en-CA" sz="1600" i="1" dirty="0"/>
              <a:t>/UK. Financial Times</a:t>
            </a:r>
            <a:r>
              <a:rPr lang="en-CA" sz="1600" dirty="0"/>
              <a:t>. 16 February 2009. http://www.ft.com/cms/s/0/1df0bc9c-fbc7-11dd-bcad-000077b07658.html?nclick_check=1</a:t>
            </a:r>
            <a:r>
              <a:rPr lang="en-CA" dirty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Lord Ron </a:t>
            </a:r>
            <a:r>
              <a:rPr lang="en-US" dirty="0" err="1" smtClean="0"/>
              <a:t>Oxburgh</a:t>
            </a:r>
            <a:r>
              <a:rPr lang="en-US" dirty="0" smtClean="0"/>
              <a:t>, former Chairman Shell </a:t>
            </a:r>
            <a:r>
              <a:rPr lang="en-US" sz="1333" dirty="0" smtClean="0"/>
              <a:t>#4</a:t>
            </a:r>
            <a:endParaRPr lang="en-US" sz="133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36775"/>
          </a:xfrm>
        </p:spPr>
        <p:txBody>
          <a:bodyPr/>
          <a:lstStyle/>
          <a:p>
            <a:r>
              <a:rPr lang="en-US" dirty="0" smtClean="0"/>
              <a:t>“There isn’t any shortage of oil, but there is a real shortage of the cheap oil”. </a:t>
            </a:r>
          </a:p>
          <a:p>
            <a:endParaRPr lang="en-US" dirty="0" smtClean="0"/>
          </a:p>
          <a:p>
            <a:r>
              <a:rPr lang="en-US" dirty="0" smtClean="0"/>
              <a:t>“We know the earth much better [than in the 1950s] and it is pretty clear that there is not much chance of finding any significant quantity of new cheap oil”.</a:t>
            </a:r>
          </a:p>
          <a:p>
            <a:r>
              <a:rPr lang="en-US" dirty="0" smtClean="0"/>
              <a:t>2008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dirty="0" err="1" smtClean="0"/>
              <a:t>Oxburgh</a:t>
            </a:r>
            <a:r>
              <a:rPr lang="en-US" dirty="0" smtClean="0"/>
              <a:t> on why end of cheap oil </a:t>
            </a:r>
            <a:r>
              <a:rPr lang="en-US" sz="1200" dirty="0" smtClean="0"/>
              <a:t>#5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One reason is that national oil companies now control 80% of the world’s oil &amp; gas reserves &amp; have legitimate policies different from the oil majors. </a:t>
            </a:r>
          </a:p>
          <a:p>
            <a:endParaRPr lang="en-US" dirty="0" smtClean="0"/>
          </a:p>
          <a:p>
            <a:r>
              <a:rPr lang="en-US" dirty="0" smtClean="0"/>
              <a:t>It’s entirely reasonable that they should “regard their shrinking oil &amp; gas resources as something to be husbanded”, leaving it in the ground for their children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dirty="0" smtClean="0"/>
              <a:t>Auto executives get it </a:t>
            </a:r>
            <a:r>
              <a:rPr lang="en-US" sz="1200" dirty="0" smtClean="0"/>
              <a:t>#6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45212"/>
            <a:ext cx="9144000" cy="5612788"/>
          </a:xfrm>
        </p:spPr>
        <p:txBody>
          <a:bodyPr/>
          <a:lstStyle/>
          <a:p>
            <a:r>
              <a:rPr lang="en-US" dirty="0" smtClean="0"/>
              <a:t>“There is no doubt demand for oil is outpacing supply at a rapid pace, &amp; has been for some time now”</a:t>
            </a:r>
          </a:p>
          <a:p>
            <a:r>
              <a:rPr lang="en-US" dirty="0" smtClean="0"/>
              <a:t>“As a business necessity &amp; an obligation to society we need to develop alternative sources of propulsion”. Rick Wagoner, former chair of GM 2008</a:t>
            </a:r>
          </a:p>
          <a:p>
            <a:r>
              <a:rPr lang="en-US" dirty="0" smtClean="0"/>
              <a:t>“Our view is that oil production will peak in the near future. We need to develop power </a:t>
            </a:r>
            <a:r>
              <a:rPr lang="en-US" dirty="0" err="1" smtClean="0"/>
              <a:t>train(s</a:t>
            </a:r>
            <a:r>
              <a:rPr lang="en-US" dirty="0" smtClean="0"/>
              <a:t>) for alternative energy sources”. </a:t>
            </a:r>
          </a:p>
          <a:p>
            <a:r>
              <a:rPr lang="en-US" dirty="0" err="1" smtClean="0"/>
              <a:t>Katsuaki</a:t>
            </a:r>
            <a:r>
              <a:rPr lang="en-US" dirty="0" smtClean="0"/>
              <a:t> Watanabe, Pres. Toyota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Anonymous insider at Int’l Energy Agency </a:t>
            </a:r>
            <a:r>
              <a:rPr lang="en-US" sz="1333" dirty="0" smtClean="0"/>
              <a:t>#7</a:t>
            </a:r>
            <a:endParaRPr lang="en-US" sz="133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"The IEA in 2005 was predicting oil supplies could rise as high as 120m barrels a day by 2030 </a:t>
            </a:r>
            <a:r>
              <a:rPr lang="en-US" dirty="0" err="1" smtClean="0"/>
              <a:t>altho</a:t>
            </a:r>
            <a:r>
              <a:rPr lang="en-US" dirty="0" smtClean="0"/>
              <a:t>’ it was forced to reduce this gradually to 116m &amp; then 105m last year [2008]” </a:t>
            </a:r>
          </a:p>
          <a:p>
            <a:r>
              <a:rPr lang="en-US" dirty="0" smtClean="0"/>
              <a:t>"The 120m figure always was nonsense but even today's # is much higher than can be justified &amp; the IEA knows this” </a:t>
            </a:r>
          </a:p>
          <a:p>
            <a:r>
              <a:rPr lang="en-US" dirty="0" smtClean="0"/>
              <a:t>"Many inside the </a:t>
            </a:r>
            <a:r>
              <a:rPr lang="en-US" dirty="0" err="1" smtClean="0"/>
              <a:t>organisation</a:t>
            </a:r>
            <a:r>
              <a:rPr lang="en-US" dirty="0" smtClean="0"/>
              <a:t> believe that maintaining oil supplies at even 90m to 95m barrels a day would be impossible”. </a:t>
            </a:r>
            <a:r>
              <a:rPr lang="en-US" sz="1600" dirty="0" smtClean="0"/>
              <a:t>The Guardian Nov 9, 2009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IEA admits conventional oil peaked in 2006 </a:t>
            </a:r>
            <a:r>
              <a:rPr lang="en-US" sz="1333" dirty="0" smtClean="0"/>
              <a:t>#8</a:t>
            </a:r>
            <a:endParaRPr lang="en-US" sz="133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After denying peak oil for a decade</a:t>
            </a:r>
          </a:p>
          <a:p>
            <a:r>
              <a:rPr lang="en-US" dirty="0" smtClean="0"/>
              <a:t>Predicts that conventional oil will fall to 16 </a:t>
            </a:r>
            <a:r>
              <a:rPr lang="en-US" dirty="0" err="1" smtClean="0"/>
              <a:t>m</a:t>
            </a:r>
            <a:r>
              <a:rPr lang="en-US" dirty="0" smtClean="0"/>
              <a:t> b/d</a:t>
            </a:r>
          </a:p>
          <a:p>
            <a:r>
              <a:rPr lang="en-US" dirty="0" smtClean="0"/>
              <a:t>From today’s 70m b/d</a:t>
            </a:r>
          </a:p>
          <a:p>
            <a:r>
              <a:rPr lang="en-US" dirty="0" smtClean="0"/>
              <a:t>But still </a:t>
            </a:r>
            <a:r>
              <a:rPr lang="en-US" b="1" dirty="0" smtClean="0"/>
              <a:t>[incredibly</a:t>
            </a:r>
            <a:r>
              <a:rPr lang="en-US" dirty="0" smtClean="0"/>
              <a:t>] predicts that non-conventional oil and yet to be found oil will produce 83 </a:t>
            </a:r>
            <a:r>
              <a:rPr lang="en-US" dirty="0" err="1" smtClean="0"/>
              <a:t>m</a:t>
            </a:r>
            <a:r>
              <a:rPr lang="en-US" dirty="0" smtClean="0"/>
              <a:t> b/d by 2035</a:t>
            </a:r>
          </a:p>
          <a:p>
            <a:r>
              <a:rPr lang="en-US" dirty="0" smtClean="0"/>
              <a:t>Comment: The party’s over</a:t>
            </a:r>
          </a:p>
          <a:p>
            <a:endParaRPr lang="en-US" dirty="0" smtClean="0"/>
          </a:p>
          <a:p>
            <a:r>
              <a:rPr lang="en-US" sz="2400" i="1" dirty="0" smtClean="0"/>
              <a:t>World Energy outlook 2010</a:t>
            </a:r>
            <a:endParaRPr lang="en-US" sz="24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65</TotalTime>
  <Words>795</Words>
  <Application>Microsoft Macintosh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Revolution</vt:lpstr>
      <vt:lpstr>Avoid the fossil fuel trap   by Gordon Laxer  December 9, 2010 </vt:lpstr>
      <vt:lpstr>Two competing models</vt:lpstr>
      <vt:lpstr>End of cheap oil? #2</vt:lpstr>
      <vt:lpstr>Christophe de Margerie the head of Total, France’s largest oil corp #3</vt:lpstr>
      <vt:lpstr>Lord Ron Oxburgh, former Chairman Shell #4</vt:lpstr>
      <vt:lpstr>Oxburgh on why end of cheap oil #5</vt:lpstr>
      <vt:lpstr>Auto executives get it #6</vt:lpstr>
      <vt:lpstr>Anonymous insider at Int’l Energy Agency #7</vt:lpstr>
      <vt:lpstr>IEA admits conventional oil peaked in 2006 #8</vt:lpstr>
      <vt:lpstr>Jeff Rubin – Nov 2010 #9</vt:lpstr>
      <vt:lpstr>Conclusion: Rest of world will move on #10</vt:lpstr>
    </vt:vector>
  </TitlesOfParts>
  <Company>University of Alberta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competing models</dc:title>
  <dc:creator>Faculty of Arts</dc:creator>
  <cp:lastModifiedBy>Faculty of Arts</cp:lastModifiedBy>
  <cp:revision>8</cp:revision>
  <dcterms:created xsi:type="dcterms:W3CDTF">2015-02-22T16:46:10Z</dcterms:created>
  <dcterms:modified xsi:type="dcterms:W3CDTF">2015-02-22T17:09:27Z</dcterms:modified>
</cp:coreProperties>
</file>